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81" r:id="rId3"/>
    <p:sldId id="282" r:id="rId4"/>
    <p:sldId id="287" r:id="rId5"/>
    <p:sldId id="288" r:id="rId6"/>
    <p:sldId id="285" r:id="rId7"/>
    <p:sldId id="304" r:id="rId8"/>
    <p:sldId id="305" r:id="rId9"/>
    <p:sldId id="306" r:id="rId10"/>
    <p:sldId id="307" r:id="rId11"/>
    <p:sldId id="308" r:id="rId12"/>
    <p:sldId id="290" r:id="rId13"/>
    <p:sldId id="310" r:id="rId14"/>
    <p:sldId id="309" r:id="rId15"/>
    <p:sldId id="311" r:id="rId16"/>
    <p:sldId id="303" r:id="rId17"/>
    <p:sldId id="314" r:id="rId18"/>
    <p:sldId id="312" r:id="rId19"/>
    <p:sldId id="286" r:id="rId20"/>
    <p:sldId id="331" r:id="rId21"/>
    <p:sldId id="332" r:id="rId22"/>
    <p:sldId id="317" r:id="rId23"/>
    <p:sldId id="333" r:id="rId24"/>
    <p:sldId id="334" r:id="rId25"/>
    <p:sldId id="341" r:id="rId26"/>
    <p:sldId id="340" r:id="rId27"/>
    <p:sldId id="342" r:id="rId28"/>
    <p:sldId id="343" r:id="rId29"/>
    <p:sldId id="344" r:id="rId30"/>
    <p:sldId id="351" r:id="rId31"/>
    <p:sldId id="352" r:id="rId32"/>
    <p:sldId id="353" r:id="rId33"/>
    <p:sldId id="354" r:id="rId34"/>
    <p:sldId id="355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61" d="100"/>
          <a:sy n="61" d="100"/>
        </p:scale>
        <p:origin x="-150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EC714B5-C103-4075-8953-22AB5B8CF7FC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BA29F89-D8FD-41DD-B5CB-7D059BD7C8C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714B5-C103-4075-8953-22AB5B8CF7FC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29F89-D8FD-41DD-B5CB-7D059BD7C8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714B5-C103-4075-8953-22AB5B8CF7FC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29F89-D8FD-41DD-B5CB-7D059BD7C8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EC714B5-C103-4075-8953-22AB5B8CF7FC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BA29F89-D8FD-41DD-B5CB-7D059BD7C8C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EC714B5-C103-4075-8953-22AB5B8CF7FC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BA29F89-D8FD-41DD-B5CB-7D059BD7C8C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714B5-C103-4075-8953-22AB5B8CF7FC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29F89-D8FD-41DD-B5CB-7D059BD7C8C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714B5-C103-4075-8953-22AB5B8CF7FC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29F89-D8FD-41DD-B5CB-7D059BD7C8C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EC714B5-C103-4075-8953-22AB5B8CF7FC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BA29F89-D8FD-41DD-B5CB-7D059BD7C8C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714B5-C103-4075-8953-22AB5B8CF7FC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29F89-D8FD-41DD-B5CB-7D059BD7C8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EC714B5-C103-4075-8953-22AB5B8CF7FC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BA29F89-D8FD-41DD-B5CB-7D059BD7C8C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EC714B5-C103-4075-8953-22AB5B8CF7FC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BA29F89-D8FD-41DD-B5CB-7D059BD7C8C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EC714B5-C103-4075-8953-22AB5B8CF7FC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BA29F89-D8FD-41DD-B5CB-7D059BD7C8C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Лектор: профессор В.Н. Гавриленко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2432299"/>
            <a:ext cx="72426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cap="small" dirty="0">
                <a:ea typeface="+mj-ea"/>
                <a:cs typeface="+mj-cs"/>
              </a:rPr>
              <a:t>Лекция 8. Обеспечение защиты работников  от </a:t>
            </a:r>
            <a:r>
              <a:rPr lang="ru-RU" sz="3000" b="1" cap="small" dirty="0" smtClean="0">
                <a:ea typeface="+mj-ea"/>
                <a:cs typeface="+mj-cs"/>
              </a:rPr>
              <a:t>опасных и вредных  производственных факторов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8376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2.4. Биологические ОПФ и ВПФ 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присутствие на рабочем месте патогенных микроорганизмов :</a:t>
            </a:r>
          </a:p>
          <a:p>
            <a:pPr eaLnBrk="1" hangingPunct="1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•  бактерии; </a:t>
            </a:r>
          </a:p>
          <a:p>
            <a:pPr eaLnBrk="1" hangingPunct="1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• вирусы; </a:t>
            </a:r>
          </a:p>
          <a:p>
            <a:pPr eaLnBrk="1" hangingPunct="1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• риккетсии;</a:t>
            </a:r>
          </a:p>
          <a:p>
            <a:pPr eaLnBrk="1" hangingPunct="1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• грибки; </a:t>
            </a:r>
          </a:p>
          <a:p>
            <a:pPr eaLnBrk="1" hangingPunct="1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• продукты их жизнедеятельности (токсин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ы).</a:t>
            </a:r>
          </a:p>
        </p:txBody>
      </p:sp>
    </p:spTree>
    <p:extLst>
      <p:ext uri="{BB962C8B-B14F-4D97-AF65-F5344CB8AC3E}">
        <p14:creationId xmlns:p14="http://schemas.microsoft.com/office/powerpoint/2010/main" val="40692908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2.5.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Психофизиологические ОПФ и ВПФ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50629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изические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перегрузки: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статические (работа стоя, нагрузки на мышечную группу и скелет); </a:t>
            </a:r>
          </a:p>
          <a:p>
            <a:pPr lvl="0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динамические (работа, связанная с ходьбой и перемещением тяжестей до 10 кг);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2.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ервно-психические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перегрузки: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умственное перенапряжение;</a:t>
            </a:r>
          </a:p>
          <a:p>
            <a:pPr lvl="0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перенапряжение анализаторов (зрительных или слуховых);</a:t>
            </a:r>
          </a:p>
          <a:p>
            <a:pPr lvl="0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монотонность труда (однообразные операции в течение рабочего дня);</a:t>
            </a:r>
          </a:p>
          <a:p>
            <a:pPr lvl="0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эмоциональные перегрузки.</a:t>
            </a:r>
          </a:p>
        </p:txBody>
      </p:sp>
    </p:spTree>
    <p:extLst>
      <p:ext uri="{BB962C8B-B14F-4D97-AF65-F5344CB8AC3E}">
        <p14:creationId xmlns:p14="http://schemas.microsoft.com/office/powerpoint/2010/main" val="31776292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2.6.Условия труда на производстве 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7931224" cy="5061176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Условия труда –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совокупность факторов производственной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среды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трудового процесса, воздействующих на работоспособность и здоровье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рабо­тающих. 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Безопасные условия труда –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условия труда, при которых исключено воздействие на работающих вредных и (или) опасных производственных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факторов,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либо уровни их воз­действия не превышают установленных нормативов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i="1" dirty="0"/>
              <a:t> </a:t>
            </a:r>
            <a:endParaRPr lang="ru-RU" b="1" i="1" dirty="0" smtClean="0"/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Несчастный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случай на производстве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случай воздействия на работаю­щего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ОПФ при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выполнении работающим трудовых обязательств или за­даний руководителя работ 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9746875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2.7.Производственные травмы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i="1" dirty="0" smtClean="0"/>
              <a:t>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Травма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нарушение анатомической целостности или физиологических функций ор­гана или ткани человека, вызванное внезапным внешним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воздействием: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1) механические – ушибы, порезы, уколы, растяжения, переломы, сотрясения мозга;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2) тепловые –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ожоги, обморожения, тепловые удары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3) химические – ожоги щелочами или кислотами, отравления, удушья;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4) электрические –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токовые или дуговые ожоги, металлизация кожи.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5) комбинированные 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одновременное проявление вариантов травм 1 – 4).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53439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2.8.Профессиональные заболевания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7920880" cy="4873752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Профессиональное заболевание</a:t>
            </a:r>
            <a:r>
              <a:rPr lang="ru-RU" b="1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острое или хроническое заболевание ра­ботающего, являющееся результатом воздействия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ВПФ.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Острое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профессиональное заболевание (отравление)</a:t>
            </a:r>
            <a:r>
              <a:rPr lang="ru-RU" b="1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заболевание,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ре­зультате воздействия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ВПФ в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процессе трудо­вой деятельности в течение не более трёх рабочих смен (дней).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Хроническое профессиональное заболевание (отравление)</a:t>
            </a:r>
            <a:r>
              <a:rPr lang="ru-RU" b="1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заболевание, являющееся результатом длительного воздействия на работающего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ВПФ,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повлекшего временную или стойкую утрату профессиональной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трудоспособности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049865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14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800" dirty="0"/>
              <a:t>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2.9.Основные </a:t>
            </a: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причины производственного травматизма и профессиональных заболеваний 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859216" cy="48736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организационные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– неправильная организация и проведение различного вида работ, отсутствие или некачественное проведение инструктажей по охране труда, отсутствие спецодежды, нарушение трудовой или технологической дисциплины и др.;</a:t>
            </a:r>
          </a:p>
          <a:p>
            <a:pPr eaLnBrk="1" hangingPunct="1">
              <a:lnSpc>
                <a:spcPct val="8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технические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– эксплуатация неисправного оборудования, отсутствие или не проведение технических осмотров, отсутствие средств защиты;</a:t>
            </a:r>
          </a:p>
          <a:p>
            <a:pPr eaLnBrk="1" hangingPunct="1">
              <a:lnSpc>
                <a:spcPct val="8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санитарно-гигиенические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– несоответствие уровней параметров микроклимата помещений, уровней освещенности, шума и вибрации, ИИ и ЭМИ, запыленности и загазованности воздуха рабочей зоны требованиям санитарных и строительных правил и норм, стандартам безопасности труда</a:t>
            </a:r>
            <a:r>
              <a:rPr lang="ru-RU" sz="2000" b="1" dirty="0" smtClean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41801849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2.10.Основные причины производственного травматизма и профессиональных заболеваний </a:t>
            </a:r>
          </a:p>
        </p:txBody>
      </p:sp>
      <p:sp>
        <p:nvSpPr>
          <p:cNvPr id="36867" name="Объект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b="1" smtClean="0"/>
              <a:t>4) </a:t>
            </a:r>
            <a:r>
              <a:rPr lang="ru-RU" b="1" i="1" smtClean="0"/>
              <a:t>психофизиологические</a:t>
            </a:r>
            <a:r>
              <a:rPr lang="ru-RU" b="1" smtClean="0"/>
              <a:t> – умственное или физическое перенапряжение, перенапряжение зрительных или слуховых анализаторов, монотонность труда, малоподвижность тела в пространстве;</a:t>
            </a:r>
          </a:p>
          <a:p>
            <a:pPr eaLnBrk="1" hangingPunct="1">
              <a:lnSpc>
                <a:spcPct val="80000"/>
              </a:lnSpc>
            </a:pPr>
            <a:r>
              <a:rPr lang="ru-RU" b="1" smtClean="0"/>
              <a:t>5) </a:t>
            </a:r>
            <a:r>
              <a:rPr lang="ru-RU" b="1" i="1" smtClean="0"/>
              <a:t>экономические</a:t>
            </a:r>
            <a:r>
              <a:rPr lang="ru-RU" b="1" smtClean="0"/>
              <a:t> – недостаточность или отсутствие финансирования нанимателями мероприятий по улучшению условий и охраны труда;</a:t>
            </a:r>
          </a:p>
          <a:p>
            <a:pPr eaLnBrk="1" hangingPunct="1">
              <a:lnSpc>
                <a:spcPct val="80000"/>
              </a:lnSpc>
            </a:pPr>
            <a:r>
              <a:rPr lang="ru-RU" b="1" smtClean="0"/>
              <a:t>6) </a:t>
            </a:r>
            <a:r>
              <a:rPr lang="ru-RU" b="1" i="1" smtClean="0"/>
              <a:t>субъективные</a:t>
            </a:r>
            <a:r>
              <a:rPr lang="ru-RU" b="1" smtClean="0"/>
              <a:t> – нарушение правил охраны труда самими работниками при выполнении производственных заданий.</a:t>
            </a:r>
          </a:p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7468940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2.12.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Мероприятия предупреждению причин несчастных случаев и профессиональных забо­леваний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643192" cy="487375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организационные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контроль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соблюдения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работниками  технологической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дисциплины, организация и проведение инструктажей по охране труда, выделение нанимателями финансовых средств на улучшение ус­ловий и охраны труда, обеспечения работников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спецодеждой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средствами индивидуальной защиты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технические –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контроль нанимателями исправности оборудования, свое­временное проведение технических осмотров и планово-предупредительных ремон­тов, внедрение новых технологий 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оборудования;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санитарно-гигиенические –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контроль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нанимателями уровней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ОПФ и ВПФ,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внедрение на производстве новейших методов и средств обеспечения благоприятных условий труда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i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42096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2.13.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Мероприятия предупреждению причин несчастных случаев и профессиональных забо­леваний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психофизиологические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рациональное чередование режима труда и отдыха для сни­жения монотонности труда, использование производственной гимнастики, смена ха­рактера труда, профессиональный отбор;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лечебно-профилактические –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проведение обязательных медосмот­ров работников, обеспечение рабочих мест аптечками, санаторно-курортное ле­чение;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реабилитационные –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организация нанимателями спортивных соревнований, посеще­ний работниками спортзалов, бассейнов и др.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8857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.1.Гигиена труда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Профилактическая наука,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изучающая влияние на организм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человека:</a:t>
            </a:r>
          </a:p>
          <a:p>
            <a:pPr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трудовых процессов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окружающей среды;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разрабатывающая нормативы и мероприятия для обеспечения благоприятных условий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труда; </a:t>
            </a:r>
          </a:p>
          <a:p>
            <a:pPr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предупреждающая  профессиональные заболевания. </a:t>
            </a:r>
          </a:p>
        </p:txBody>
      </p:sp>
    </p:spTree>
    <p:extLst>
      <p:ext uri="{BB962C8B-B14F-4D97-AF65-F5344CB8AC3E}">
        <p14:creationId xmlns:p14="http://schemas.microsoft.com/office/powerpoint/2010/main" val="2965291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1.1        Цели раздела БЖЧ </a:t>
            </a:r>
            <a:br>
              <a:rPr lang="ru-RU" sz="3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             «Охрана труда».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768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 rtlCol="0">
            <a:normAutofit fontScale="92500"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500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Охрана 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труда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система законодательных, социально-экономических, технических, санитарно-гигиенических и организационных мероприятий, обеспечивающих безопасность, сохранение здоровья и работоспособность человека в процессе труда.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охраны труда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обеспечение минимальной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вероятности поражения или заболевания работающего с одновременным обеспечением комфорта при максимальной производительности труда.</a:t>
            </a:r>
          </a:p>
        </p:txBody>
      </p:sp>
    </p:spTree>
    <p:extLst>
      <p:ext uri="{BB962C8B-B14F-4D97-AF65-F5344CB8AC3E}">
        <p14:creationId xmlns:p14="http://schemas.microsoft.com/office/powerpoint/2010/main" val="33158666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3.3. Классификация условий труда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Оптимальные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условия труда (1 класс)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условия, при которых сохраняется здоровье работающих и создаются предпосылки для поддержания высокого уровня работоспособности.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Допустимые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условия труда (2 класс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 -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уровни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факторов среды и трудового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процесса не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превышают установленных гигиенических нормативов для рабочих мест, а возможные изменения функционального состояния организма восстанавливаются во время регламентированного отдыха или к началу следующей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смены,   не оказывают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неблагоприятного действия в ближайшем и отдаленном периоде на состояние здоровья работающих и их потомство.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47175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3.4.Классификация условий труда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Вредные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условия труда (3 класс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 -  наличие ВПФ 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превышающих гигиенические нормативы и оказывающих неблагоприятное действие на организм работающего и/или его потомство.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Опасные условия труда (4 класс)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такие уровни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вредных факторов, воздействие которых приводит к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развитию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профессиональных болезней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(с потерей профессиональной трудоспособности) в периоде трудовой деятельности, росту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хронических  патологий,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включая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высокие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уровни заболеваемости с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утратой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трудоспособности.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153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3.5.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Производственная санитария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7467600" cy="520519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сани­тарно-технические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гигиенические мероприятия и средства для улучшения условий труда работающих и обеспечения необходимых условий жизнедея­тельности в условиях производства: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отопление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водоснабжение 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канализа­ция, вентиляция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кондиционирование воздуха, производственное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освеще­ние (микроклимат помещений);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способы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средства защиты от вредных производственных факторов 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шум,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вибрации,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электромагнитные и электростатические поля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др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.).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9445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3.6.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Санитарно-гигиенические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условия труда регламентируются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ГОСТы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СанПиН —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санитарные правила и нормы,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санитарные правила,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СНиП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— строительные нормы и правила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ПДУ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— предельно допустимые уровни,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ПДК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предельно допустимые концентрации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ГН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гигиенические нормативы,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МУК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методические указания по контролю,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ОБУВ —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ориентировочные безопасные уровни воздействия веществ в воздухе рабочей зоны и др.</a:t>
            </a:r>
          </a:p>
        </p:txBody>
      </p:sp>
    </p:spTree>
    <p:extLst>
      <p:ext uri="{BB962C8B-B14F-4D97-AF65-F5344CB8AC3E}">
        <p14:creationId xmlns:p14="http://schemas.microsoft.com/office/powerpoint/2010/main" val="12928655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3.7.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Санитарно-гигиенические условия труда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Метеорологические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условия производственной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среды ( микроклимат)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Чистота воздушной среды</a:t>
            </a:r>
          </a:p>
          <a:p>
            <a:pPr lvl="0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Производственное излучение</a:t>
            </a:r>
          </a:p>
          <a:p>
            <a:pPr lvl="0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Освещение</a:t>
            </a:r>
          </a:p>
          <a:p>
            <a:pPr lvl="0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Производственный шум</a:t>
            </a:r>
          </a:p>
          <a:p>
            <a:pPr lvl="0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Вибрация.</a:t>
            </a:r>
          </a:p>
          <a:p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3563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3.8.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Санитарно-гигиенические условия труда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Метеорологические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условия производственной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среды ( микроклимат) -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температура воздуха, его влажность и скорость движения, атмосферное давление и тепловое излучение от нагретых поверхностей.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Чистота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воздушной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среды (степень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загрязнения воздушной среды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содержащимися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воздухе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газами, парами, пылью).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Санитарными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нормами установлены предельно допустимые концентрации (ПДК) вредных веществ в воздухе рабочей зоны.</a:t>
            </a:r>
          </a:p>
          <a:p>
            <a:pPr lvl="0"/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96050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3.13.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Санитарно-гигиенические условия труда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873752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Производственное излучение(ИИ,ЭМИ, УФИ)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нормируются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зависимости от их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видов: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дистанционное управление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работой оборудования,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увеличение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расстояния между оператором и источником излучения,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сокращение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продолжительности рабо­ты в поле излучения,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экранирование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источника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излучения и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использование СИЗ,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организация дозиметрического контроля.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96050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3.14.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Санитарно-гигиенические условия труда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628800"/>
            <a:ext cx="8003232" cy="48737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Освещение -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выполнением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условий освещения являются острота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зрения 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длительность ясного видения.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Гигиенические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требования к производственному освещению: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спектральный состав света, создаваемого искусственными источника­ми, должен приближаться к солнечному;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- уровень освещенности должен быть достаточным и соответствовать гигиеническим нормам, учитывающим условия зрительной работы;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- должна быть обеспечена равномерность и устойчивость уровня освещенности в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помещении.  </a:t>
            </a:r>
          </a:p>
          <a:p>
            <a:endParaRPr lang="ru-RU" b="1" i="1" dirty="0" err="1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788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3.5.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Санитарно-гигиенические условия труда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7715200" cy="513318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 Производственный шум - неблагоприятно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действующий на человека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звук недопустимого уровня: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- низкочастотных — свыше 100 дБ,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- среднечастотных — свыше 85-90 дБ,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- высокочастотных — свыше 80-85дБ.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Защита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 шума: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применение малошумных машин, изменение конструктивных элементов машин, применение звукопоглощающих материалов в конструкциях механизмов, глушителей, звукоизолирующих кожухов, архитектурно-планировочные методы (рациональное решение планировки зданий, рациональное размещение технологического оборудования, рациональное разме­щение рабочих мест, зон и режима движения транспортных средств), применение различных акустических средств звукопоглощения и звукоизоляции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95324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3.16.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Санитарно-гигиенические условия труда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6.Вибрация. Степень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характер воздействия вибрации на организм человека зависит от вида вибрации, ее параметров и направления воздействия. Опас­ны вибрации с частотой, резонансной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колебаниям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отдельных органов или частей тела человека 6-9 Гц.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Для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ограничения вибрации применяются: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дистанционное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управление, виброизоляция рабочих мест, техническое усовершенствование инструмента и оборудования, устраняющее или снижающее виб­рацию; проектирование технологиче­ских процессов и производственных помещений, обеспечивающих соблю­дение гигиенических норм вибрации на рабочих местах; осуществление организационно-технических мероприятий, направленных на улучшение эксплуатации машин, своевременный их ремонт и контроль вибрационных параметров; разработка рациональных режимов труда и отдыха и применение СИЗ.</a:t>
            </a:r>
          </a:p>
          <a:p>
            <a:pPr marL="0" indent="0">
              <a:buNone/>
            </a:pP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0924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1.2.С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одержание раздела                       «Охрана труда».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758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787208" cy="4873625"/>
          </a:xfrm>
        </p:spPr>
        <p:txBody>
          <a:bodyPr rtlCol="0">
            <a:normAutofit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Производственная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санитария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система организационных, гигиенических и санитарно-технических мероприятий и средств, предотвращающих воздействие на работающих вредных производственных факторов 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Техника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безопасности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система организационных и технических мероприятий и средств, предотвращающих воздействие на работающих опасных производственных факторов 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Пожарная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безопасность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состояние объекта, при котором исключается возможность пожара, а в случае его возникновения предотвращается воздействие на людей опасных факторов и обеспечивается защита материальных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ценностей.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3390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3.16.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Понятие режима труда и отдыха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z="2800" b="1" i="1" smtClean="0"/>
          </a:p>
          <a:p>
            <a:pPr eaLnBrk="1" hangingPunct="1"/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800" b="1" smtClean="0">
                <a:latin typeface="Times New Roman" pitchFamily="18" charset="0"/>
              </a:rPr>
              <a:t> </a:t>
            </a:r>
            <a:r>
              <a:rPr lang="ru-RU" sz="2800" b="1" i="1" smtClean="0">
                <a:latin typeface="Times New Roman" pitchFamily="18" charset="0"/>
              </a:rPr>
              <a:t> регламентированная продолжительность и чередование периодов работы и отдыха в течение смены, суток, недели, года</a:t>
            </a:r>
            <a:r>
              <a:rPr lang="ru-RU" sz="2800" b="1" smtClean="0">
                <a:latin typeface="Times New Roman" pitchFamily="18" charset="0"/>
              </a:rPr>
              <a:t>;</a:t>
            </a:r>
          </a:p>
          <a:p>
            <a:pPr eaLnBrk="1" hangingPunct="1"/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i="1" smtClean="0">
                <a:latin typeface="Times New Roman" pitchFamily="18" charset="0"/>
              </a:rPr>
              <a:t>устанавливается в зависимости от особенностей трудовых процессов;</a:t>
            </a:r>
          </a:p>
          <a:p>
            <a:pPr eaLnBrk="1" hangingPunct="1"/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800" b="1" i="1" smtClean="0">
                <a:latin typeface="Times New Roman" pitchFamily="18" charset="0"/>
              </a:rPr>
              <a:t> обеспечивает поддержание высокой работоспособности и здоровья работающих</a:t>
            </a:r>
            <a:r>
              <a:rPr lang="ru-RU" sz="2800" b="1" smtClean="0"/>
              <a:t>.</a:t>
            </a:r>
            <a:r>
              <a:rPr lang="ru-RU" sz="280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144411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3.17. Рациональная организация рабочих мест 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71538" y="1557338"/>
            <a:ext cx="7408862" cy="4568825"/>
          </a:xfrm>
        </p:spPr>
        <p:txBody>
          <a:bodyPr rtlCol="0">
            <a:normAutofit fontScale="925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600" b="1" i="1" dirty="0" smtClean="0"/>
              <a:t>Рабочее место</a:t>
            </a:r>
            <a:r>
              <a:rPr lang="ru-RU" sz="2600" b="1" dirty="0" smtClean="0"/>
              <a:t> </a:t>
            </a:r>
            <a:r>
              <a:rPr lang="ru-RU" b="1" i="1" dirty="0" smtClean="0">
                <a:sym typeface="Symbol" pitchFamily="18" charset="2"/>
              </a:rPr>
              <a:t></a:t>
            </a:r>
            <a:r>
              <a:rPr lang="ru-RU" b="1" i="1" dirty="0" smtClean="0"/>
              <a:t> место постоянного или временного пребывания работающего в процессе трудо­вой </a:t>
            </a:r>
            <a:r>
              <a:rPr lang="ru-RU" sz="2800" b="1" i="1" dirty="0" smtClean="0"/>
              <a:t>деятельности».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•Э</a:t>
            </a:r>
            <a:r>
              <a:rPr lang="ru-RU" sz="2800" b="1" i="1" dirty="0" smtClean="0"/>
              <a:t>ргономика </a:t>
            </a:r>
            <a:r>
              <a:rPr lang="ru-RU" b="1" i="1" dirty="0" smtClean="0">
                <a:sym typeface="Symbol" pitchFamily="18" charset="2"/>
              </a:rPr>
              <a:t></a:t>
            </a:r>
            <a:r>
              <a:rPr lang="ru-RU" b="1" i="1" dirty="0" smtClean="0"/>
              <a:t>  комплексное  изучение и проектирование трудовой деятельности человека в системе «человек – машина» с целью оптимизации орудий, условий и процессов труда</a:t>
            </a:r>
            <a:r>
              <a:rPr lang="ru-RU" b="1" dirty="0" smtClean="0"/>
              <a:t>.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dirty="0" smtClean="0"/>
              <a:t>Объектом исследования эргономики </a:t>
            </a:r>
            <a:r>
              <a:rPr lang="ru-RU" b="1" dirty="0" smtClean="0"/>
              <a:t>является система </a:t>
            </a:r>
            <a:r>
              <a:rPr lang="ru-RU" b="1" i="1" dirty="0" smtClean="0"/>
              <a:t>«человек – машина – производственная среда».</a:t>
            </a:r>
            <a:r>
              <a:rPr lang="ru-RU" b="1" dirty="0" smtClean="0"/>
              <a:t>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dirty="0" smtClean="0"/>
              <a:t>Задача</a:t>
            </a:r>
            <a:r>
              <a:rPr lang="ru-RU" b="1" dirty="0" smtClean="0"/>
              <a:t>-обеспечить максимальное удобство человека при работе, создать оптимальные условия взаимодействия человека с машиной и объектом управления. </a:t>
            </a:r>
          </a:p>
        </p:txBody>
      </p:sp>
    </p:spTree>
    <p:extLst>
      <p:ext uri="{BB962C8B-B14F-4D97-AF65-F5344CB8AC3E}">
        <p14:creationId xmlns:p14="http://schemas.microsoft.com/office/powerpoint/2010/main" val="33603938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07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3.18. Принципы оснащенности 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рабочих мест</a:t>
            </a:r>
          </a:p>
        </p:txBody>
      </p:sp>
      <p:sp>
        <p:nvSpPr>
          <p:cNvPr id="3481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71538" y="1412875"/>
            <a:ext cx="7408862" cy="4713288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• удобство  в работе, обеспечение  лёгкости установки и снятия предметов;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• обеспечение передовых методов и приёмов труда, экономии физиче­ских сил;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• снижение  или исключение воздействия опасных и вредных производственных факторов;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• соответствие   требованиям эргономики.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endParaRPr lang="ru-RU" sz="2800" i="1" dirty="0" smtClean="0"/>
          </a:p>
        </p:txBody>
      </p:sp>
    </p:spTree>
    <p:extLst>
      <p:ext uri="{BB962C8B-B14F-4D97-AF65-F5344CB8AC3E}">
        <p14:creationId xmlns:p14="http://schemas.microsoft.com/office/powerpoint/2010/main" val="29387867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05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3.19.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Задачи внешней планировки рабочих мест</a:t>
            </a: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71538" y="1484313"/>
            <a:ext cx="7408862" cy="4641850"/>
          </a:xfrm>
        </p:spPr>
        <p:txBody>
          <a:bodyPr rtlCol="0">
            <a:normAutofit lnSpcReduction="100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i="1" dirty="0" smtClean="0"/>
              <a:t>эффективное использование производственных площадей;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i="1" dirty="0" smtClean="0"/>
              <a:t>рациональная взаимосвязь между рабочими местами;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i="1" dirty="0" smtClean="0"/>
              <a:t>сокращение расстояний переходов и транспортировки;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i="1" dirty="0" smtClean="0"/>
              <a:t>изоляция рабочих мест с вредными условиями труда от рабочих мест с оптимальными и допустимыми условиями труда;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i="1" dirty="0" smtClean="0"/>
              <a:t>обеспечение безопасности труда во время производственных процессов </a:t>
            </a:r>
          </a:p>
        </p:txBody>
      </p:sp>
    </p:spTree>
    <p:extLst>
      <p:ext uri="{BB962C8B-B14F-4D97-AF65-F5344CB8AC3E}">
        <p14:creationId xmlns:p14="http://schemas.microsoft.com/office/powerpoint/2010/main" val="4932252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3.20. Задачи внутренней планировки рабочих мест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71538" y="1628775"/>
            <a:ext cx="7408862" cy="44973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800" smtClean="0"/>
          </a:p>
          <a:p>
            <a:pPr eaLnBrk="1" hangingPunct="1">
              <a:lnSpc>
                <a:spcPct val="90000"/>
              </a:lnSpc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• обеспечение наименьших затрат рабочего времени на выполнение работ;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• обеспечение минимизации усилий и удобство выполнения работы;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• хороший обзор и удобство обслуживания оборудования;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• рационализация рабочей позы;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• обеспечение безопасности труда, создание благоприятных  условий труда.</a:t>
            </a:r>
          </a:p>
        </p:txBody>
      </p:sp>
    </p:spTree>
    <p:extLst>
      <p:ext uri="{BB962C8B-B14F-4D97-AF65-F5344CB8AC3E}">
        <p14:creationId xmlns:p14="http://schemas.microsoft.com/office/powerpoint/2010/main" val="596943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1.5.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Надзор и контроль за состоянием охраны труда на предприятиях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78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1.государственный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надзор и контроль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(прокуратура, инспекции, управления);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ведомственный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контроль в организациях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(органы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госуправле­ния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 отношении подчиненных им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организа­ций);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общественный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контроль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профсоюзы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);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4. контроль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, осуществляемый службой охраны труда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предприятия;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5. административно-общественный контроль</a:t>
            </a:r>
          </a:p>
          <a:p>
            <a:pPr marL="0" indent="0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админист­рация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совместно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профкомом).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528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1.6.Виды ответственности юридических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физических лиц, виновных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нарушении законодательства о труде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7859216" cy="506117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  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1. Дисциплинарная ответственность–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замечание, выговор, увольнение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2. Административная ответственность - 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штраф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на долж­ностных лиц, виновных в наруше­нии законодательства о труде и охране труда: </a:t>
            </a:r>
          </a:p>
          <a:p>
            <a:pPr lvl="0"/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на нанимателей –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до 300 базовых величин за гибель одного работника, до 400 базовых величин за гибель двух и более работников в течение календарного года;</a:t>
            </a:r>
          </a:p>
          <a:p>
            <a:pPr lvl="0"/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на должностное лицо – 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от 20 до 50 базовых величин. </a:t>
            </a:r>
          </a:p>
          <a:p>
            <a:pPr marL="0" indent="0">
              <a:buNone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3. Уголовная ответственность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за нарушение правил по охране труда повлекшее смерть двух и более лиц,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наказывается лишением свободы на срок от 3 до 7 лет с лише­нием права занимать определенные должности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   4.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Материальная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ответственность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вычеты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из заработной платы за порчу спецодежды, специ­альной обуви, средств индивидуальной и коллективной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защиты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878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1.7. Основные принципы  государственной политики в области охраны труда 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 </a:t>
            </a:r>
            <a:r>
              <a:rPr lang="ru-RU" b="1" smtClean="0"/>
              <a:t>приоритет жизни и здоровья работников по отношению к результатам производственной деятельности;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 </a:t>
            </a:r>
            <a:r>
              <a:rPr lang="ru-RU" b="1" smtClean="0"/>
              <a:t>обеспечение гарантий права работников на охрану труда;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b="1" smtClean="0"/>
              <a:t>  установление обязанностей всех субъектов правовых отношений в области охраны труда, полной ответственности нанимателей за обеспечение здоровых и безопасных условий труда;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b="1" smtClean="0"/>
              <a:t>  совершенствование правовых отношений и управления в этой сфере, включая внедрение экономического механизма обеспечения охраны труда.</a:t>
            </a:r>
          </a:p>
        </p:txBody>
      </p:sp>
    </p:spTree>
    <p:extLst>
      <p:ext uri="{BB962C8B-B14F-4D97-AF65-F5344CB8AC3E}">
        <p14:creationId xmlns:p14="http://schemas.microsoft.com/office/powerpoint/2010/main" val="3789216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2.1. Производственные факторы   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859216" cy="4873625"/>
          </a:xfrm>
        </p:spPr>
        <p:txBody>
          <a:bodyPr rtlCol="0">
            <a:normAutofit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ОПФ –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производственный фактор, воздействие которого на работающего в определенных условиях приводит к травме или другому внезапному резкому ухудшению здоровья либо к смерти 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ВПФ –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производственный фактор, воздействие которого на работающего в определенных условиях приводит к заболеванию или снижению работоспособности 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dirty="0" smtClean="0"/>
              <a:t>                Производственные факторы :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 smtClean="0"/>
              <a:t>физические,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 smtClean="0"/>
              <a:t>химические,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 smtClean="0"/>
              <a:t>биологические,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 smtClean="0"/>
              <a:t>психофизиологические</a:t>
            </a:r>
            <a:r>
              <a:rPr lang="ru-RU" b="1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0338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2.2. Физические ОПФ и ВПФ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71538" y="1557338"/>
            <a:ext cx="7408862" cy="4967287"/>
          </a:xfrm>
        </p:spPr>
        <p:txBody>
          <a:bodyPr rtlCol="0">
            <a:normAutofit fontScale="92500" lnSpcReduction="100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движение машин и механизмов, подвижных частей производственного оборудования 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повышенная запыленность и загазованность воздуха рабочей зоны;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повышенная или пониженная температура воздуха рабочей зоны;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повышенный уровень шума и вибрации на рабочем месте;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повышенные или пониженные значения относительной влажности, скорости движения и ионизации воздуха;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повышенный уровень ионизирующих излучений в рабочей зоне;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повышенные уровни статического электричества и электромагнитных излучений;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отсутствие или недостаток естественного света. </a:t>
            </a:r>
          </a:p>
        </p:txBody>
      </p:sp>
    </p:spTree>
    <p:extLst>
      <p:ext uri="{BB962C8B-B14F-4D97-AF65-F5344CB8AC3E}">
        <p14:creationId xmlns:p14="http://schemas.microsoft.com/office/powerpoint/2010/main" val="17902778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2.3. Химические(АХОВ) ОПФ и ВПФ 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7544" y="1412875"/>
            <a:ext cx="7812856" cy="4713288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800" i="1" dirty="0" smtClean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•  </a:t>
            </a:r>
            <a:r>
              <a:rPr lang="ru-RU" sz="2800" b="1" i="1" dirty="0" smtClean="0"/>
              <a:t>по характеру воздействия на организм человека:</a:t>
            </a:r>
            <a:r>
              <a:rPr lang="ru-RU" sz="2800" b="1" dirty="0" smtClean="0"/>
              <a:t> токсические, раздражающие, сенсибилизирующие, канцерогенные, мутагенные, влияющие на репродуктивную функцию;</a:t>
            </a:r>
            <a:endParaRPr lang="ru-RU" sz="2800" b="1" i="1" dirty="0" smtClean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•  </a:t>
            </a:r>
            <a:r>
              <a:rPr lang="ru-RU" sz="2800" b="1" i="1" dirty="0" smtClean="0"/>
              <a:t>по пути проникновения в организм человека</a:t>
            </a:r>
            <a:r>
              <a:rPr lang="ru-RU" sz="2800" b="1" dirty="0" smtClean="0"/>
              <a:t>: через органы дыхания, желудочно-кишечный тракт, кожные покровы и слизистую оболочку</a:t>
            </a:r>
            <a:r>
              <a:rPr lang="ru-RU" sz="28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115825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609</TotalTime>
  <Words>2279</Words>
  <Application>Microsoft Office PowerPoint</Application>
  <PresentationFormat>Экран (4:3)</PresentationFormat>
  <Paragraphs>185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Эркер</vt:lpstr>
      <vt:lpstr>Презентация PowerPoint</vt:lpstr>
      <vt:lpstr>1.1        Цели раздела БЖЧ                «Охрана труда». </vt:lpstr>
      <vt:lpstr>1.2.Содержание раздела                       «Охрана труда». </vt:lpstr>
      <vt:lpstr>1.5. Надзор и контроль за состоянием охраны труда на предприятиях </vt:lpstr>
      <vt:lpstr>1.6.Виды ответственности юридических и физических лиц, виновных в нарушении законодательства о труде</vt:lpstr>
      <vt:lpstr>1.7. Основные принципы  государственной политики в области охраны труда </vt:lpstr>
      <vt:lpstr>2.1. Производственные факторы   </vt:lpstr>
      <vt:lpstr>2.2. Физические ОПФ и ВПФ </vt:lpstr>
      <vt:lpstr>2.3. Химические(АХОВ) ОПФ и ВПФ </vt:lpstr>
      <vt:lpstr>2.4. Биологические ОПФ и ВПФ </vt:lpstr>
      <vt:lpstr>2.5. Психофизиологические ОПФ и ВПФ </vt:lpstr>
      <vt:lpstr>2.6.Условия труда на производстве   </vt:lpstr>
      <vt:lpstr>2.7.Производственные травмы</vt:lpstr>
      <vt:lpstr>2.8.Профессиональные заболевания </vt:lpstr>
      <vt:lpstr> 2.9.Основные причины производственного травматизма и профессиональных заболеваний </vt:lpstr>
      <vt:lpstr>2.10.Основные причины производственного травматизма и профессиональных заболеваний </vt:lpstr>
      <vt:lpstr>2.12. Мероприятия предупреждению причин несчастных случаев и профессиональных забо­леваний </vt:lpstr>
      <vt:lpstr>2.13. Мероприятия предупреждению причин несчастных случаев и профессиональных забо­леваний </vt:lpstr>
      <vt:lpstr>3.1.Гигиена труда</vt:lpstr>
      <vt:lpstr>3.3. Классификация условий труда </vt:lpstr>
      <vt:lpstr>3.4.Классификация условий труда </vt:lpstr>
      <vt:lpstr>3.5. Производственная санитария </vt:lpstr>
      <vt:lpstr>3.6. Санитарно-гигиенические условия труда регламентируются </vt:lpstr>
      <vt:lpstr>3.7. Санитарно-гигиенические условия труда </vt:lpstr>
      <vt:lpstr>3.8. Санитарно-гигиенические условия труда </vt:lpstr>
      <vt:lpstr>3.13. Санитарно-гигиенические условия труда </vt:lpstr>
      <vt:lpstr>3.14. Санитарно-гигиенические условия труда </vt:lpstr>
      <vt:lpstr>3.5. Санитарно-гигиенические условия труда </vt:lpstr>
      <vt:lpstr>3.16. Санитарно-гигиенические условия труда </vt:lpstr>
      <vt:lpstr>3.16. Понятие режима труда и отдыха </vt:lpstr>
      <vt:lpstr>3.17. Рациональная организация рабочих мест </vt:lpstr>
      <vt:lpstr>3.18. Принципы оснащенности   рабочих мест</vt:lpstr>
      <vt:lpstr>3.19. Задачи внешней планировки рабочих мест </vt:lpstr>
      <vt:lpstr>3.20. Задачи внутренней планировки рабочих мест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Охрана труда</dc:title>
  <dc:creator>User</dc:creator>
  <cp:lastModifiedBy>User</cp:lastModifiedBy>
  <cp:revision>27</cp:revision>
  <dcterms:created xsi:type="dcterms:W3CDTF">2016-12-07T08:26:15Z</dcterms:created>
  <dcterms:modified xsi:type="dcterms:W3CDTF">2017-04-19T06:34:34Z</dcterms:modified>
</cp:coreProperties>
</file>